
<file path=[Content_Types].xml><?xml version="1.0" encoding="utf-8"?>
<Types xmlns="http://schemas.openxmlformats.org/package/2006/content-types">
  <Default Extension="png" ContentType="image/png"/>
  <Default Extension="mov" ContentType="vide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9"/>
  </p:notesMasterIdLst>
  <p:sldIdLst>
    <p:sldId id="256" r:id="rId2"/>
    <p:sldId id="258" r:id="rId3"/>
    <p:sldId id="318" r:id="rId4"/>
    <p:sldId id="319" r:id="rId5"/>
    <p:sldId id="317" r:id="rId6"/>
    <p:sldId id="299" r:id="rId7"/>
    <p:sldId id="300" r:id="rId8"/>
    <p:sldId id="303" r:id="rId9"/>
    <p:sldId id="304" r:id="rId10"/>
    <p:sldId id="301" r:id="rId11"/>
    <p:sldId id="302" r:id="rId12"/>
    <p:sldId id="305" r:id="rId13"/>
    <p:sldId id="306" r:id="rId14"/>
    <p:sldId id="307" r:id="rId15"/>
    <p:sldId id="310" r:id="rId16"/>
    <p:sldId id="311" r:id="rId17"/>
    <p:sldId id="312" r:id="rId18"/>
    <p:sldId id="308" r:id="rId19"/>
    <p:sldId id="309" r:id="rId20"/>
    <p:sldId id="313" r:id="rId21"/>
    <p:sldId id="314" r:id="rId22"/>
    <p:sldId id="315" r:id="rId23"/>
    <p:sldId id="316" r:id="rId24"/>
    <p:sldId id="320" r:id="rId25"/>
    <p:sldId id="321" r:id="rId26"/>
    <p:sldId id="296" r:id="rId27"/>
    <p:sldId id="259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154" autoAdjust="0"/>
  </p:normalViewPr>
  <p:slideViewPr>
    <p:cSldViewPr>
      <p:cViewPr>
        <p:scale>
          <a:sx n="60" d="100"/>
          <a:sy n="60" d="100"/>
        </p:scale>
        <p:origin x="-420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FE9533-5443-4C85-9C59-FD8E26A3E428}" type="datetimeFigureOut">
              <a:rPr lang="en-US" smtClean="0"/>
              <a:t>8/11/2011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F3AE62-13E4-4290-A421-F006CC48FB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09841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BAED3-39F7-4AD2-BCD6-5DF5E3D4D95F}" type="datetimeFigureOut">
              <a:rPr lang="en-US" smtClean="0"/>
              <a:t>8/11/2011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BAD11-8EE2-4DF7-9EBC-6CBF0874139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BAED3-39F7-4AD2-BCD6-5DF5E3D4D95F}" type="datetimeFigureOut">
              <a:rPr lang="en-US" smtClean="0"/>
              <a:t>8/11/2011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BAD11-8EE2-4DF7-9EBC-6CBF0874139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BAED3-39F7-4AD2-BCD6-5DF5E3D4D95F}" type="datetimeFigureOut">
              <a:rPr lang="en-US" smtClean="0"/>
              <a:t>8/11/2011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BAD11-8EE2-4DF7-9EBC-6CBF0874139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BAED3-39F7-4AD2-BCD6-5DF5E3D4D95F}" type="datetimeFigureOut">
              <a:rPr lang="en-US" smtClean="0"/>
              <a:t>8/11/2011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BAD11-8EE2-4DF7-9EBC-6CBF0874139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BAED3-39F7-4AD2-BCD6-5DF5E3D4D95F}" type="datetimeFigureOut">
              <a:rPr lang="en-US" smtClean="0"/>
              <a:t>8/11/2011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BAD11-8EE2-4DF7-9EBC-6CBF0874139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BAED3-39F7-4AD2-BCD6-5DF5E3D4D95F}" type="datetimeFigureOut">
              <a:rPr lang="en-US" smtClean="0"/>
              <a:t>8/11/2011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BAD11-8EE2-4DF7-9EBC-6CBF0874139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2" y="1812927"/>
            <a:ext cx="347127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280" y="1812927"/>
            <a:ext cx="347127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BAED3-39F7-4AD2-BCD6-5DF5E3D4D95F}" type="datetimeFigureOut">
              <a:rPr lang="en-US" smtClean="0"/>
              <a:t>8/11/2011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BAD11-8EE2-4DF7-9EBC-6CBF0874139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BAED3-39F7-4AD2-BCD6-5DF5E3D4D95F}" type="datetimeFigureOut">
              <a:rPr lang="en-US" smtClean="0"/>
              <a:t>8/11/2011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BAD11-8EE2-4DF7-9EBC-6CBF0874139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BAED3-39F7-4AD2-BCD6-5DF5E3D4D95F}" type="datetimeFigureOut">
              <a:rPr lang="en-US" smtClean="0"/>
              <a:t>8/11/2011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BAD11-8EE2-4DF7-9EBC-6CBF0874139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BAED3-39F7-4AD2-BCD6-5DF5E3D4D95F}" type="datetimeFigureOut">
              <a:rPr lang="en-US" smtClean="0"/>
              <a:t>8/11/2011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BAD11-8EE2-4DF7-9EBC-6CBF0874139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1387058"/>
            <a:ext cx="3297953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3" y="2500312"/>
            <a:ext cx="3297954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BAED3-39F7-4AD2-BCD6-5DF5E3D4D95F}" type="datetimeFigureOut">
              <a:rPr lang="en-US" smtClean="0"/>
              <a:t>8/11/2011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BAD11-8EE2-4DF7-9EBC-6CBF0874139E}" type="slidenum">
              <a:rPr lang="en-US" smtClean="0"/>
              <a:t>‹#›</a:t>
            </a:fld>
            <a:endParaRPr lang="en-US"/>
          </a:p>
        </p:txBody>
      </p:sp>
      <p:grpSp>
        <p:nvGrpSpPr>
          <p:cNvPr id="16" name="Group 15"/>
          <p:cNvGrpSpPr/>
          <p:nvPr/>
        </p:nvGrpSpPr>
        <p:grpSpPr>
          <a:xfrm>
            <a:off x="4516154" y="994387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674192" y="1601512"/>
            <a:ext cx="3429000" cy="3429000"/>
          </a:xfrm>
          <a:prstGeom prst="ellips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Oval 55"/>
          <p:cNvSpPr>
            <a:spLocks noChangeAspect="1"/>
          </p:cNvSpPr>
          <p:nvPr/>
        </p:nvSpPr>
        <p:spPr>
          <a:xfrm>
            <a:off x="-69625" y="4042576"/>
            <a:ext cx="1743945" cy="1909234"/>
          </a:xfrm>
          <a:custGeom>
            <a:avLst/>
            <a:gdLst/>
            <a:ahLst/>
            <a:cxnLst/>
            <a:rect l="l" t="t" r="r" b="b"/>
            <a:pathLst>
              <a:path w="1743945" h="1909234">
                <a:moveTo>
                  <a:pt x="789328" y="0"/>
                </a:moveTo>
                <a:cubicBezTo>
                  <a:pt x="1316548" y="0"/>
                  <a:pt x="1743945" y="427397"/>
                  <a:pt x="1743945" y="954617"/>
                </a:cubicBezTo>
                <a:cubicBezTo>
                  <a:pt x="1743945" y="1481837"/>
                  <a:pt x="1316548" y="1909234"/>
                  <a:pt x="789328" y="1909234"/>
                </a:cubicBezTo>
                <a:cubicBezTo>
                  <a:pt x="461080" y="1909234"/>
                  <a:pt x="171527" y="1743562"/>
                  <a:pt x="0" y="1491086"/>
                </a:cubicBezTo>
                <a:lnTo>
                  <a:pt x="0" y="418149"/>
                </a:lnTo>
                <a:cubicBezTo>
                  <a:pt x="171527" y="165673"/>
                  <a:pt x="461080" y="0"/>
                  <a:pt x="789328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3" name="Oval 52"/>
          <p:cNvSpPr>
            <a:spLocks noChangeAspect="1"/>
          </p:cNvSpPr>
          <p:nvPr/>
        </p:nvSpPr>
        <p:spPr>
          <a:xfrm>
            <a:off x="520638" y="1095310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2" name="Oval 51"/>
          <p:cNvSpPr>
            <a:spLocks noChangeAspect="1"/>
          </p:cNvSpPr>
          <p:nvPr/>
        </p:nvSpPr>
        <p:spPr>
          <a:xfrm>
            <a:off x="1878729" y="28293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4" name="Oval 53"/>
          <p:cNvSpPr>
            <a:spLocks noChangeAspect="1"/>
          </p:cNvSpPr>
          <p:nvPr/>
        </p:nvSpPr>
        <p:spPr>
          <a:xfrm>
            <a:off x="520637" y="5729135"/>
            <a:ext cx="1909234" cy="1193756"/>
          </a:xfrm>
          <a:custGeom>
            <a:avLst/>
            <a:gdLst/>
            <a:ahLst/>
            <a:cxnLst/>
            <a:rect l="l" t="t" r="r" b="b"/>
            <a:pathLst>
              <a:path w="1909234" h="1193756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037305"/>
                  <a:pt x="1898721" y="1117537"/>
                  <a:pt x="1877819" y="1193756"/>
                </a:cubicBezTo>
                <a:lnTo>
                  <a:pt x="31415" y="1193756"/>
                </a:lnTo>
                <a:cubicBezTo>
                  <a:pt x="10513" y="1117537"/>
                  <a:pt x="0" y="103730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0" name="Oval 129"/>
          <p:cNvSpPr>
            <a:spLocks noChangeAspect="1"/>
          </p:cNvSpPr>
          <p:nvPr/>
        </p:nvSpPr>
        <p:spPr>
          <a:xfrm>
            <a:off x="-46711" y="-61709"/>
            <a:ext cx="1449107" cy="1677064"/>
          </a:xfrm>
          <a:custGeom>
            <a:avLst/>
            <a:gdLst/>
            <a:ahLst/>
            <a:cxnLst/>
            <a:rect l="l" t="t" r="r" b="b"/>
            <a:pathLst>
              <a:path w="1449107" h="1677064">
                <a:moveTo>
                  <a:pt x="0" y="0"/>
                </a:moveTo>
                <a:lnTo>
                  <a:pt x="1112019" y="0"/>
                </a:lnTo>
                <a:cubicBezTo>
                  <a:pt x="1319407" y="171874"/>
                  <a:pt x="1449107" y="432014"/>
                  <a:pt x="1449107" y="722447"/>
                </a:cubicBezTo>
                <a:cubicBezTo>
                  <a:pt x="1449107" y="1249667"/>
                  <a:pt x="1021710" y="1677064"/>
                  <a:pt x="494490" y="1677064"/>
                </a:cubicBezTo>
                <a:cubicBezTo>
                  <a:pt x="313232" y="1677064"/>
                  <a:pt x="143772" y="1626546"/>
                  <a:pt x="0" y="1537872"/>
                </a:cubicBezTo>
                <a:close/>
              </a:path>
            </a:pathLst>
          </a:custGeom>
          <a:solidFill>
            <a:schemeClr val="tx2">
              <a:lumMod val="75000"/>
              <a:alpha val="14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1" name="Oval 130"/>
          <p:cNvSpPr>
            <a:spLocks noChangeAspect="1"/>
          </p:cNvSpPr>
          <p:nvPr/>
        </p:nvSpPr>
        <p:spPr>
          <a:xfrm>
            <a:off x="924113" y="-16162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2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2" name="Oval 131"/>
          <p:cNvSpPr>
            <a:spLocks noChangeAspect="1"/>
          </p:cNvSpPr>
          <p:nvPr/>
        </p:nvSpPr>
        <p:spPr>
          <a:xfrm>
            <a:off x="0" y="66073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3" name="Oval 132"/>
          <p:cNvSpPr>
            <a:spLocks noChangeAspect="1"/>
          </p:cNvSpPr>
          <p:nvPr/>
        </p:nvSpPr>
        <p:spPr>
          <a:xfrm>
            <a:off x="7497531" y="-61709"/>
            <a:ext cx="1694467" cy="1677064"/>
          </a:xfrm>
          <a:custGeom>
            <a:avLst/>
            <a:gdLst/>
            <a:ahLst/>
            <a:cxnLst/>
            <a:rect l="l" t="t" r="r" b="b"/>
            <a:pathLst>
              <a:path w="1694467" h="1677064">
                <a:moveTo>
                  <a:pt x="337088" y="0"/>
                </a:moveTo>
                <a:lnTo>
                  <a:pt x="1573463" y="0"/>
                </a:lnTo>
                <a:cubicBezTo>
                  <a:pt x="1618202" y="37449"/>
                  <a:pt x="1658454" y="79950"/>
                  <a:pt x="1694467" y="126010"/>
                </a:cubicBezTo>
                <a:lnTo>
                  <a:pt x="1694467" y="1318884"/>
                </a:lnTo>
                <a:cubicBezTo>
                  <a:pt x="1522840" y="1538397"/>
                  <a:pt x="1254922" y="1677064"/>
                  <a:pt x="954617" y="1677064"/>
                </a:cubicBezTo>
                <a:cubicBezTo>
                  <a:pt x="427397" y="1677064"/>
                  <a:pt x="0" y="1249667"/>
                  <a:pt x="0" y="722447"/>
                </a:cubicBezTo>
                <a:cubicBezTo>
                  <a:pt x="0" y="432014"/>
                  <a:pt x="129700" y="171874"/>
                  <a:pt x="337088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4" name="Oval 133"/>
          <p:cNvSpPr>
            <a:spLocks noChangeAspect="1"/>
          </p:cNvSpPr>
          <p:nvPr/>
        </p:nvSpPr>
        <p:spPr>
          <a:xfrm>
            <a:off x="6117502" y="-61708"/>
            <a:ext cx="1909234" cy="1705448"/>
          </a:xfrm>
          <a:custGeom>
            <a:avLst/>
            <a:gdLst/>
            <a:ahLst/>
            <a:cxnLst/>
            <a:rect l="l" t="t" r="r" b="b"/>
            <a:pathLst>
              <a:path w="1909234" h="1705448">
                <a:moveTo>
                  <a:pt x="371490" y="0"/>
                </a:moveTo>
                <a:lnTo>
                  <a:pt x="1537745" y="0"/>
                </a:lnTo>
                <a:cubicBezTo>
                  <a:pt x="1764760" y="171517"/>
                  <a:pt x="1909234" y="444302"/>
                  <a:pt x="1909234" y="750831"/>
                </a:cubicBezTo>
                <a:cubicBezTo>
                  <a:pt x="1909234" y="1278051"/>
                  <a:pt x="1481837" y="1705448"/>
                  <a:pt x="954617" y="1705448"/>
                </a:cubicBezTo>
                <a:cubicBezTo>
                  <a:pt x="427397" y="1705448"/>
                  <a:pt x="0" y="1278051"/>
                  <a:pt x="0" y="750831"/>
                </a:cubicBezTo>
                <a:cubicBezTo>
                  <a:pt x="0" y="444302"/>
                  <a:pt x="144474" y="171517"/>
                  <a:pt x="37149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5" name="Oval 134"/>
          <p:cNvSpPr>
            <a:spLocks noChangeAspect="1"/>
          </p:cNvSpPr>
          <p:nvPr/>
        </p:nvSpPr>
        <p:spPr>
          <a:xfrm>
            <a:off x="7494454" y="1095309"/>
            <a:ext cx="1697544" cy="1909234"/>
          </a:xfrm>
          <a:custGeom>
            <a:avLst/>
            <a:gdLst/>
            <a:ahLst/>
            <a:cxnLst/>
            <a:rect l="l" t="t" r="r" b="b"/>
            <a:pathLst>
              <a:path w="1697544" h="1909234">
                <a:moveTo>
                  <a:pt x="954617" y="0"/>
                </a:moveTo>
                <a:cubicBezTo>
                  <a:pt x="1256666" y="0"/>
                  <a:pt x="1525952" y="140283"/>
                  <a:pt x="1697544" y="361910"/>
                </a:cubicBezTo>
                <a:lnTo>
                  <a:pt x="1697544" y="1547324"/>
                </a:lnTo>
                <a:cubicBezTo>
                  <a:pt x="1525952" y="1768951"/>
                  <a:pt x="1256666" y="1909234"/>
                  <a:pt x="954617" y="1909234"/>
                </a:cubicBezTo>
                <a:cubicBezTo>
                  <a:pt x="427397" y="1909234"/>
                  <a:pt x="0" y="1481837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6" name="Oval 135"/>
          <p:cNvSpPr>
            <a:spLocks noChangeAspect="1"/>
          </p:cNvSpPr>
          <p:nvPr/>
        </p:nvSpPr>
        <p:spPr>
          <a:xfrm>
            <a:off x="8056674" y="5140346"/>
            <a:ext cx="1137194" cy="1759729"/>
          </a:xfrm>
          <a:custGeom>
            <a:avLst/>
            <a:gdLst/>
            <a:ahLst/>
            <a:cxnLst/>
            <a:rect l="l" t="t" r="r" b="b"/>
            <a:pathLst>
              <a:path w="1137194" h="1759729">
                <a:moveTo>
                  <a:pt x="954617" y="0"/>
                </a:moveTo>
                <a:cubicBezTo>
                  <a:pt x="1017088" y="0"/>
                  <a:pt x="1078157" y="6001"/>
                  <a:pt x="1137194" y="17897"/>
                </a:cubicBezTo>
                <a:lnTo>
                  <a:pt x="1137194" y="1759729"/>
                </a:lnTo>
                <a:lnTo>
                  <a:pt x="443151" y="1759729"/>
                </a:lnTo>
                <a:cubicBezTo>
                  <a:pt x="176544" y="1591075"/>
                  <a:pt x="0" y="1293463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7" name="Oval 136"/>
          <p:cNvSpPr>
            <a:spLocks noChangeAspect="1"/>
          </p:cNvSpPr>
          <p:nvPr/>
        </p:nvSpPr>
        <p:spPr>
          <a:xfrm>
            <a:off x="6661711" y="4362912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8" name="Oval 137"/>
          <p:cNvSpPr>
            <a:spLocks noChangeAspect="1"/>
          </p:cNvSpPr>
          <p:nvPr/>
        </p:nvSpPr>
        <p:spPr>
          <a:xfrm>
            <a:off x="-69625" y="4948766"/>
            <a:ext cx="1353860" cy="1909234"/>
          </a:xfrm>
          <a:custGeom>
            <a:avLst/>
            <a:gdLst/>
            <a:ahLst/>
            <a:cxnLst/>
            <a:rect l="l" t="t" r="r" b="b"/>
            <a:pathLst>
              <a:path w="1353860" h="1909234">
                <a:moveTo>
                  <a:pt x="399243" y="0"/>
                </a:moveTo>
                <a:cubicBezTo>
                  <a:pt x="926463" y="0"/>
                  <a:pt x="1353860" y="427397"/>
                  <a:pt x="1353860" y="954617"/>
                </a:cubicBezTo>
                <a:cubicBezTo>
                  <a:pt x="1353860" y="1481837"/>
                  <a:pt x="926463" y="1909234"/>
                  <a:pt x="399243" y="1909234"/>
                </a:cubicBezTo>
                <a:cubicBezTo>
                  <a:pt x="256544" y="1909234"/>
                  <a:pt x="121158" y="1877924"/>
                  <a:pt x="0" y="1820890"/>
                </a:cubicBezTo>
                <a:lnTo>
                  <a:pt x="0" y="88345"/>
                </a:lnTo>
                <a:cubicBezTo>
                  <a:pt x="121158" y="31311"/>
                  <a:pt x="256544" y="0"/>
                  <a:pt x="399243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9" name="Oval 138"/>
          <p:cNvSpPr>
            <a:spLocks noChangeAspect="1"/>
          </p:cNvSpPr>
          <p:nvPr/>
        </p:nvSpPr>
        <p:spPr>
          <a:xfrm>
            <a:off x="708471" y="479033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40" name="Oval 139"/>
          <p:cNvSpPr>
            <a:spLocks noChangeAspect="1"/>
          </p:cNvSpPr>
          <p:nvPr/>
        </p:nvSpPr>
        <p:spPr>
          <a:xfrm>
            <a:off x="6117503" y="78398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41" name="Oval 140"/>
          <p:cNvSpPr>
            <a:spLocks noChangeAspect="1"/>
          </p:cNvSpPr>
          <p:nvPr/>
        </p:nvSpPr>
        <p:spPr>
          <a:xfrm>
            <a:off x="6459053" y="514034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18" name="Oval 117"/>
          <p:cNvSpPr>
            <a:spLocks noChangeAspect="1"/>
          </p:cNvSpPr>
          <p:nvPr/>
        </p:nvSpPr>
        <p:spPr>
          <a:xfrm>
            <a:off x="8398204" y="597861"/>
            <a:ext cx="793794" cy="1252918"/>
          </a:xfrm>
          <a:custGeom>
            <a:avLst/>
            <a:gdLst/>
            <a:ahLst/>
            <a:cxnLst/>
            <a:rect l="l" t="t" r="r" b="b"/>
            <a:pathLst>
              <a:path w="793794" h="1252918">
                <a:moveTo>
                  <a:pt x="626459" y="0"/>
                </a:moveTo>
                <a:cubicBezTo>
                  <a:pt x="684682" y="0"/>
                  <a:pt x="741049" y="7943"/>
                  <a:pt x="793794" y="25480"/>
                </a:cubicBezTo>
                <a:lnTo>
                  <a:pt x="793794" y="1227438"/>
                </a:lnTo>
                <a:cubicBezTo>
                  <a:pt x="741049" y="1244975"/>
                  <a:pt x="684682" y="1252918"/>
                  <a:pt x="626459" y="1252918"/>
                </a:cubicBezTo>
                <a:cubicBezTo>
                  <a:pt x="280475" y="1252918"/>
                  <a:pt x="0" y="972443"/>
                  <a:pt x="0" y="626459"/>
                </a:cubicBezTo>
                <a:cubicBezTo>
                  <a:pt x="0" y="280475"/>
                  <a:pt x="280475" y="0"/>
                  <a:pt x="626459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Oval 118"/>
          <p:cNvSpPr>
            <a:spLocks noChangeAspect="1"/>
          </p:cNvSpPr>
          <p:nvPr/>
        </p:nvSpPr>
        <p:spPr>
          <a:xfrm>
            <a:off x="6350100" y="206512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Oval 119"/>
          <p:cNvSpPr>
            <a:spLocks noChangeAspect="1"/>
          </p:cNvSpPr>
          <p:nvPr/>
        </p:nvSpPr>
        <p:spPr>
          <a:xfrm>
            <a:off x="6872127" y="1450645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Oval 120"/>
          <p:cNvSpPr>
            <a:spLocks noChangeAspect="1"/>
          </p:cNvSpPr>
          <p:nvPr/>
        </p:nvSpPr>
        <p:spPr>
          <a:xfrm>
            <a:off x="7219068" y="2049927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Oval 121"/>
          <p:cNvSpPr>
            <a:spLocks noChangeAspect="1"/>
          </p:cNvSpPr>
          <p:nvPr/>
        </p:nvSpPr>
        <p:spPr>
          <a:xfrm>
            <a:off x="7749416" y="2661634"/>
            <a:ext cx="721308" cy="721308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Oval 122"/>
          <p:cNvSpPr>
            <a:spLocks noChangeAspect="1"/>
          </p:cNvSpPr>
          <p:nvPr/>
        </p:nvSpPr>
        <p:spPr>
          <a:xfrm>
            <a:off x="685054" y="-100976"/>
            <a:ext cx="1193676" cy="697815"/>
          </a:xfrm>
          <a:custGeom>
            <a:avLst/>
            <a:gdLst/>
            <a:ahLst/>
            <a:cxnLst/>
            <a:rect l="l" t="t" r="r" b="b"/>
            <a:pathLst>
              <a:path w="1193676" h="697815">
                <a:moveTo>
                  <a:pt x="10179" y="0"/>
                </a:moveTo>
                <a:lnTo>
                  <a:pt x="1183497" y="0"/>
                </a:lnTo>
                <a:cubicBezTo>
                  <a:pt x="1190746" y="32633"/>
                  <a:pt x="1193676" y="66463"/>
                  <a:pt x="1193676" y="100977"/>
                </a:cubicBezTo>
                <a:cubicBezTo>
                  <a:pt x="1193676" y="430602"/>
                  <a:pt x="926463" y="697815"/>
                  <a:pt x="596838" y="697815"/>
                </a:cubicBezTo>
                <a:cubicBezTo>
                  <a:pt x="267213" y="697815"/>
                  <a:pt x="0" y="430602"/>
                  <a:pt x="0" y="100977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Oval 123"/>
          <p:cNvSpPr>
            <a:spLocks noChangeAspect="1"/>
          </p:cNvSpPr>
          <p:nvPr/>
        </p:nvSpPr>
        <p:spPr>
          <a:xfrm>
            <a:off x="1502638" y="-100976"/>
            <a:ext cx="1029028" cy="459889"/>
          </a:xfrm>
          <a:custGeom>
            <a:avLst/>
            <a:gdLst/>
            <a:ahLst/>
            <a:cxnLst/>
            <a:rect l="l" t="t" r="r" b="b"/>
            <a:pathLst>
              <a:path w="1029028" h="459889">
                <a:moveTo>
                  <a:pt x="0" y="0"/>
                </a:moveTo>
                <a:lnTo>
                  <a:pt x="1029028" y="0"/>
                </a:lnTo>
                <a:cubicBezTo>
                  <a:pt x="1001386" y="259074"/>
                  <a:pt x="781401" y="459889"/>
                  <a:pt x="514514" y="459889"/>
                </a:cubicBezTo>
                <a:cubicBezTo>
                  <a:pt x="247627" y="459889"/>
                  <a:pt x="27642" y="259074"/>
                  <a:pt x="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Oval 124"/>
          <p:cNvSpPr>
            <a:spLocks noChangeAspect="1"/>
          </p:cNvSpPr>
          <p:nvPr/>
        </p:nvSpPr>
        <p:spPr>
          <a:xfrm>
            <a:off x="-69624" y="-100976"/>
            <a:ext cx="590263" cy="612289"/>
          </a:xfrm>
          <a:custGeom>
            <a:avLst/>
            <a:gdLst/>
            <a:ahLst/>
            <a:cxnLst/>
            <a:rect l="l" t="t" r="r" b="b"/>
            <a:pathLst>
              <a:path w="590263" h="612289">
                <a:moveTo>
                  <a:pt x="0" y="0"/>
                </a:moveTo>
                <a:lnTo>
                  <a:pt x="581024" y="0"/>
                </a:lnTo>
                <a:cubicBezTo>
                  <a:pt x="587493" y="29611"/>
                  <a:pt x="590263" y="60308"/>
                  <a:pt x="590263" y="91651"/>
                </a:cubicBezTo>
                <a:cubicBezTo>
                  <a:pt x="590263" y="379191"/>
                  <a:pt x="357165" y="612289"/>
                  <a:pt x="69625" y="612289"/>
                </a:cubicBezTo>
                <a:lnTo>
                  <a:pt x="0" y="605270"/>
                </a:ln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Oval 125"/>
          <p:cNvSpPr>
            <a:spLocks noChangeAspect="1"/>
          </p:cNvSpPr>
          <p:nvPr/>
        </p:nvSpPr>
        <p:spPr>
          <a:xfrm>
            <a:off x="277432" y="4321783"/>
            <a:ext cx="1396887" cy="1396887"/>
          </a:xfrm>
          <a:prstGeom prst="ellipse">
            <a:avLst/>
          </a:pr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Oval 126"/>
          <p:cNvSpPr>
            <a:spLocks noChangeAspect="1"/>
          </p:cNvSpPr>
          <p:nvPr/>
        </p:nvSpPr>
        <p:spPr>
          <a:xfrm>
            <a:off x="5792131" y="6489965"/>
            <a:ext cx="1115939" cy="443769"/>
          </a:xfrm>
          <a:custGeom>
            <a:avLst/>
            <a:gdLst/>
            <a:ahLst/>
            <a:cxnLst/>
            <a:rect l="l" t="t" r="r" b="b"/>
            <a:pathLst>
              <a:path w="1115939" h="443769">
                <a:moveTo>
                  <a:pt x="557969" y="0"/>
                </a:moveTo>
                <a:cubicBezTo>
                  <a:pt x="830120" y="0"/>
                  <a:pt x="1058049" y="189335"/>
                  <a:pt x="1115939" y="443769"/>
                </a:cubicBezTo>
                <a:lnTo>
                  <a:pt x="0" y="443769"/>
                </a:lnTo>
                <a:cubicBezTo>
                  <a:pt x="57889" y="189335"/>
                  <a:pt x="285818" y="0"/>
                  <a:pt x="55796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Oval 127"/>
          <p:cNvSpPr>
            <a:spLocks noChangeAspect="1"/>
          </p:cNvSpPr>
          <p:nvPr/>
        </p:nvSpPr>
        <p:spPr>
          <a:xfrm>
            <a:off x="6127999" y="6408840"/>
            <a:ext cx="1237019" cy="524894"/>
          </a:xfrm>
          <a:custGeom>
            <a:avLst/>
            <a:gdLst/>
            <a:ahLst/>
            <a:cxnLst/>
            <a:rect l="l" t="t" r="r" b="b"/>
            <a:pathLst>
              <a:path w="1237019" h="524894">
                <a:moveTo>
                  <a:pt x="618509" y="0"/>
                </a:moveTo>
                <a:cubicBezTo>
                  <a:pt x="930325" y="0"/>
                  <a:pt x="1189147" y="226891"/>
                  <a:pt x="1237019" y="524894"/>
                </a:cubicBezTo>
                <a:lnTo>
                  <a:pt x="0" y="524894"/>
                </a:lnTo>
                <a:cubicBezTo>
                  <a:pt x="47872" y="226891"/>
                  <a:pt x="306694" y="0"/>
                  <a:pt x="61850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Oval 128"/>
          <p:cNvSpPr>
            <a:spLocks noChangeAspect="1"/>
          </p:cNvSpPr>
          <p:nvPr/>
        </p:nvSpPr>
        <p:spPr>
          <a:xfrm>
            <a:off x="7577655" y="6408841"/>
            <a:ext cx="1211408" cy="524893"/>
          </a:xfrm>
          <a:custGeom>
            <a:avLst/>
            <a:gdLst/>
            <a:ahLst/>
            <a:cxnLst/>
            <a:rect l="l" t="t" r="r" b="b"/>
            <a:pathLst>
              <a:path w="1211408" h="524893">
                <a:moveTo>
                  <a:pt x="605704" y="0"/>
                </a:moveTo>
                <a:cubicBezTo>
                  <a:pt x="914574" y="0"/>
                  <a:pt x="1170243" y="227782"/>
                  <a:pt x="1211408" y="524893"/>
                </a:cubicBezTo>
                <a:lnTo>
                  <a:pt x="0" y="524893"/>
                </a:lnTo>
                <a:cubicBezTo>
                  <a:pt x="41165" y="227782"/>
                  <a:pt x="296834" y="0"/>
                  <a:pt x="605704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Oval 96"/>
          <p:cNvSpPr>
            <a:spLocks noChangeAspect="1"/>
          </p:cNvSpPr>
          <p:nvPr/>
        </p:nvSpPr>
        <p:spPr>
          <a:xfrm>
            <a:off x="11073" y="4941986"/>
            <a:ext cx="611230" cy="61123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Oval 97"/>
          <p:cNvSpPr>
            <a:spLocks noChangeAspect="1"/>
          </p:cNvSpPr>
          <p:nvPr/>
        </p:nvSpPr>
        <p:spPr>
          <a:xfrm>
            <a:off x="-69625" y="6172569"/>
            <a:ext cx="778097" cy="750322"/>
          </a:xfrm>
          <a:custGeom>
            <a:avLst/>
            <a:gdLst/>
            <a:ahLst/>
            <a:cxnLst/>
            <a:rect l="l" t="t" r="r" b="b"/>
            <a:pathLst>
              <a:path w="778097" h="750322">
                <a:moveTo>
                  <a:pt x="261411" y="0"/>
                </a:moveTo>
                <a:cubicBezTo>
                  <a:pt x="546769" y="0"/>
                  <a:pt x="778097" y="231328"/>
                  <a:pt x="778097" y="516686"/>
                </a:cubicBezTo>
                <a:cubicBezTo>
                  <a:pt x="778097" y="601179"/>
                  <a:pt x="757816" y="680934"/>
                  <a:pt x="719843" y="750322"/>
                </a:cubicBezTo>
                <a:lnTo>
                  <a:pt x="0" y="750322"/>
                </a:lnTo>
                <a:lnTo>
                  <a:pt x="0" y="73330"/>
                </a:lnTo>
                <a:cubicBezTo>
                  <a:pt x="75863" y="26083"/>
                  <a:pt x="165591" y="0"/>
                  <a:pt x="26141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Oval 98"/>
          <p:cNvSpPr>
            <a:spLocks noChangeAspect="1"/>
          </p:cNvSpPr>
          <p:nvPr/>
        </p:nvSpPr>
        <p:spPr>
          <a:xfrm>
            <a:off x="-69625" y="5158575"/>
            <a:ext cx="563524" cy="897560"/>
          </a:xfrm>
          <a:custGeom>
            <a:avLst/>
            <a:gdLst/>
            <a:ahLst/>
            <a:cxnLst/>
            <a:rect l="l" t="t" r="r" b="b"/>
            <a:pathLst>
              <a:path w="563524" h="897560">
                <a:moveTo>
                  <a:pt x="114744" y="0"/>
                </a:moveTo>
                <a:cubicBezTo>
                  <a:pt x="362598" y="0"/>
                  <a:pt x="563524" y="200926"/>
                  <a:pt x="563524" y="448780"/>
                </a:cubicBezTo>
                <a:cubicBezTo>
                  <a:pt x="563524" y="696634"/>
                  <a:pt x="362598" y="897560"/>
                  <a:pt x="114744" y="897560"/>
                </a:cubicBezTo>
                <a:cubicBezTo>
                  <a:pt x="74918" y="897560"/>
                  <a:pt x="36304" y="892373"/>
                  <a:pt x="0" y="880900"/>
                </a:cubicBezTo>
                <a:lnTo>
                  <a:pt x="0" y="16661"/>
                </a:lnTo>
                <a:cubicBezTo>
                  <a:pt x="36304" y="5188"/>
                  <a:pt x="74918" y="0"/>
                  <a:pt x="11474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Oval 99"/>
          <p:cNvSpPr>
            <a:spLocks noChangeAspect="1"/>
          </p:cNvSpPr>
          <p:nvPr/>
        </p:nvSpPr>
        <p:spPr>
          <a:xfrm>
            <a:off x="-25758" y="482386"/>
            <a:ext cx="598416" cy="905704"/>
          </a:xfrm>
          <a:custGeom>
            <a:avLst/>
            <a:gdLst/>
            <a:ahLst/>
            <a:cxnLst/>
            <a:rect l="l" t="t" r="r" b="b"/>
            <a:pathLst>
              <a:path w="598416" h="905704">
                <a:moveTo>
                  <a:pt x="145564" y="0"/>
                </a:moveTo>
                <a:cubicBezTo>
                  <a:pt x="395667" y="0"/>
                  <a:pt x="598416" y="202749"/>
                  <a:pt x="598416" y="452852"/>
                </a:cubicBezTo>
                <a:cubicBezTo>
                  <a:pt x="598416" y="702955"/>
                  <a:pt x="395667" y="905704"/>
                  <a:pt x="145564" y="905704"/>
                </a:cubicBezTo>
                <a:cubicBezTo>
                  <a:pt x="94398" y="905704"/>
                  <a:pt x="45214" y="897218"/>
                  <a:pt x="0" y="879648"/>
                </a:cubicBezTo>
                <a:lnTo>
                  <a:pt x="0" y="26056"/>
                </a:lnTo>
                <a:cubicBezTo>
                  <a:pt x="45214" y="8486"/>
                  <a:pt x="94398" y="0"/>
                  <a:pt x="14556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Oval 100"/>
          <p:cNvSpPr>
            <a:spLocks noChangeAspect="1"/>
          </p:cNvSpPr>
          <p:nvPr/>
        </p:nvSpPr>
        <p:spPr>
          <a:xfrm>
            <a:off x="474208" y="836793"/>
            <a:ext cx="910817" cy="91081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Oval 101"/>
          <p:cNvSpPr>
            <a:spLocks noChangeAspect="1"/>
          </p:cNvSpPr>
          <p:nvPr/>
        </p:nvSpPr>
        <p:spPr>
          <a:xfrm>
            <a:off x="319223" y="1452260"/>
            <a:ext cx="772993" cy="772993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Oval 102"/>
          <p:cNvSpPr>
            <a:spLocks noChangeAspect="1"/>
          </p:cNvSpPr>
          <p:nvPr/>
        </p:nvSpPr>
        <p:spPr>
          <a:xfrm>
            <a:off x="371257" y="1886983"/>
            <a:ext cx="610366" cy="610366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Oval 103"/>
          <p:cNvSpPr>
            <a:spLocks noChangeAspect="1"/>
          </p:cNvSpPr>
          <p:nvPr/>
        </p:nvSpPr>
        <p:spPr>
          <a:xfrm>
            <a:off x="154676" y="1919682"/>
            <a:ext cx="521764" cy="52176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Oval 104"/>
          <p:cNvSpPr>
            <a:spLocks noChangeAspect="1"/>
          </p:cNvSpPr>
          <p:nvPr/>
        </p:nvSpPr>
        <p:spPr>
          <a:xfrm>
            <a:off x="7302517" y="-61709"/>
            <a:ext cx="910818" cy="750833"/>
          </a:xfrm>
          <a:custGeom>
            <a:avLst/>
            <a:gdLst/>
            <a:ahLst/>
            <a:cxnLst/>
            <a:rect l="l" t="t" r="r" b="b"/>
            <a:pathLst>
              <a:path w="910818" h="750833">
                <a:moveTo>
                  <a:pt x="111441" y="0"/>
                </a:moveTo>
                <a:lnTo>
                  <a:pt x="799378" y="0"/>
                </a:lnTo>
                <a:cubicBezTo>
                  <a:pt x="869408" y="78400"/>
                  <a:pt x="910818" y="182076"/>
                  <a:pt x="910818" y="295424"/>
                </a:cubicBezTo>
                <a:cubicBezTo>
                  <a:pt x="910818" y="546939"/>
                  <a:pt x="706924" y="750833"/>
                  <a:pt x="455409" y="750833"/>
                </a:cubicBezTo>
                <a:cubicBezTo>
                  <a:pt x="203894" y="750833"/>
                  <a:pt x="0" y="546939"/>
                  <a:pt x="0" y="295424"/>
                </a:cubicBezTo>
                <a:cubicBezTo>
                  <a:pt x="0" y="182076"/>
                  <a:pt x="41410" y="78400"/>
                  <a:pt x="11144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Oval 105"/>
          <p:cNvSpPr>
            <a:spLocks noChangeAspect="1"/>
          </p:cNvSpPr>
          <p:nvPr/>
        </p:nvSpPr>
        <p:spPr>
          <a:xfrm>
            <a:off x="8718124" y="-61709"/>
            <a:ext cx="473874" cy="613011"/>
          </a:xfrm>
          <a:custGeom>
            <a:avLst/>
            <a:gdLst/>
            <a:ahLst/>
            <a:cxnLst/>
            <a:rect l="l" t="t" r="r" b="b"/>
            <a:pathLst>
              <a:path w="473874" h="613011">
                <a:moveTo>
                  <a:pt x="29684" y="0"/>
                </a:moveTo>
                <a:lnTo>
                  <a:pt x="473874" y="0"/>
                </a:lnTo>
                <a:lnTo>
                  <a:pt x="473874" y="611150"/>
                </a:lnTo>
                <a:cubicBezTo>
                  <a:pt x="467789" y="612887"/>
                  <a:pt x="461614" y="613011"/>
                  <a:pt x="455409" y="613011"/>
                </a:cubicBezTo>
                <a:cubicBezTo>
                  <a:pt x="203894" y="613011"/>
                  <a:pt x="0" y="409117"/>
                  <a:pt x="0" y="157602"/>
                </a:cubicBezTo>
                <a:cubicBezTo>
                  <a:pt x="0" y="101995"/>
                  <a:pt x="9966" y="48716"/>
                  <a:pt x="2968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Oval 106"/>
          <p:cNvSpPr>
            <a:spLocks noChangeAspect="1"/>
          </p:cNvSpPr>
          <p:nvPr/>
        </p:nvSpPr>
        <p:spPr>
          <a:xfrm>
            <a:off x="7748238" y="282933"/>
            <a:ext cx="1128521" cy="1128521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Oval 107"/>
          <p:cNvSpPr>
            <a:spLocks noChangeAspect="1"/>
          </p:cNvSpPr>
          <p:nvPr/>
        </p:nvSpPr>
        <p:spPr>
          <a:xfrm>
            <a:off x="8914718" y="749603"/>
            <a:ext cx="277280" cy="907992"/>
          </a:xfrm>
          <a:custGeom>
            <a:avLst/>
            <a:gdLst/>
            <a:ahLst/>
            <a:cxnLst/>
            <a:rect l="l" t="t" r="r" b="b"/>
            <a:pathLst>
              <a:path w="277280" h="907992">
                <a:moveTo>
                  <a:pt x="277280" y="0"/>
                </a:moveTo>
                <a:lnTo>
                  <a:pt x="277280" y="907992"/>
                </a:lnTo>
                <a:cubicBezTo>
                  <a:pt x="112021" y="824131"/>
                  <a:pt x="0" y="652146"/>
                  <a:pt x="0" y="453996"/>
                </a:cubicBezTo>
                <a:cubicBezTo>
                  <a:pt x="0" y="255847"/>
                  <a:pt x="112021" y="83861"/>
                  <a:pt x="277280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Oval 108"/>
          <p:cNvSpPr>
            <a:spLocks noChangeAspect="1"/>
          </p:cNvSpPr>
          <p:nvPr/>
        </p:nvSpPr>
        <p:spPr>
          <a:xfrm>
            <a:off x="7590871" y="728498"/>
            <a:ext cx="969734" cy="9697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Oval 109"/>
          <p:cNvSpPr>
            <a:spLocks noChangeAspect="1"/>
          </p:cNvSpPr>
          <p:nvPr/>
        </p:nvSpPr>
        <p:spPr>
          <a:xfrm>
            <a:off x="7470041" y="1326476"/>
            <a:ext cx="608190" cy="60819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Oval 110"/>
          <p:cNvSpPr>
            <a:spLocks noChangeAspect="1"/>
          </p:cNvSpPr>
          <p:nvPr/>
        </p:nvSpPr>
        <p:spPr>
          <a:xfrm>
            <a:off x="7629941" y="5611427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Oval 111"/>
          <p:cNvSpPr>
            <a:spLocks noChangeAspect="1"/>
          </p:cNvSpPr>
          <p:nvPr/>
        </p:nvSpPr>
        <p:spPr>
          <a:xfrm>
            <a:off x="6972882" y="5242254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Oval 112"/>
          <p:cNvSpPr>
            <a:spLocks noChangeAspect="1"/>
          </p:cNvSpPr>
          <p:nvPr/>
        </p:nvSpPr>
        <p:spPr>
          <a:xfrm>
            <a:off x="7494454" y="4928166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Oval 113"/>
          <p:cNvSpPr>
            <a:spLocks noChangeAspect="1"/>
          </p:cNvSpPr>
          <p:nvPr/>
        </p:nvSpPr>
        <p:spPr>
          <a:xfrm>
            <a:off x="8229034" y="5666511"/>
            <a:ext cx="605634" cy="6056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Oval 114"/>
          <p:cNvSpPr>
            <a:spLocks noChangeAspect="1"/>
          </p:cNvSpPr>
          <p:nvPr/>
        </p:nvSpPr>
        <p:spPr>
          <a:xfrm>
            <a:off x="8078231" y="4097842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Oval 115"/>
          <p:cNvSpPr>
            <a:spLocks noChangeAspect="1"/>
          </p:cNvSpPr>
          <p:nvPr/>
        </p:nvSpPr>
        <p:spPr>
          <a:xfrm>
            <a:off x="8411816" y="5057878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Oval 116"/>
          <p:cNvSpPr>
            <a:spLocks noChangeAspect="1"/>
          </p:cNvSpPr>
          <p:nvPr/>
        </p:nvSpPr>
        <p:spPr>
          <a:xfrm>
            <a:off x="8688590" y="4790335"/>
            <a:ext cx="503408" cy="553550"/>
          </a:xfrm>
          <a:custGeom>
            <a:avLst/>
            <a:gdLst/>
            <a:ahLst/>
            <a:cxnLst/>
            <a:rect l="l" t="t" r="r" b="b"/>
            <a:pathLst>
              <a:path w="503408" h="553550">
                <a:moveTo>
                  <a:pt x="276775" y="0"/>
                </a:moveTo>
                <a:cubicBezTo>
                  <a:pt x="370698" y="0"/>
                  <a:pt x="453694" y="46784"/>
                  <a:pt x="503408" y="118545"/>
                </a:cubicBezTo>
                <a:lnTo>
                  <a:pt x="503408" y="435005"/>
                </a:lnTo>
                <a:cubicBezTo>
                  <a:pt x="453694" y="506767"/>
                  <a:pt x="370698" y="553550"/>
                  <a:pt x="276775" y="553550"/>
                </a:cubicBezTo>
                <a:cubicBezTo>
                  <a:pt x="123916" y="553550"/>
                  <a:pt x="0" y="429634"/>
                  <a:pt x="0" y="276775"/>
                </a:cubicBezTo>
                <a:cubicBezTo>
                  <a:pt x="0" y="123916"/>
                  <a:pt x="123916" y="0"/>
                  <a:pt x="276775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FBAED3-39F7-4AD2-BCD6-5DF5E3D4D95F}" type="datetimeFigureOut">
              <a:rPr lang="en-US" smtClean="0"/>
              <a:t>8/11/2011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6BAD11-8EE2-4DF7-9EBC-6CBF0874139E}" type="slidenum">
              <a:rPr lang="en-US" smtClean="0"/>
              <a:t>‹#›</a:t>
            </a:fld>
            <a:endParaRPr lang="en-US"/>
          </a:p>
        </p:txBody>
      </p:sp>
      <p:sp>
        <p:nvSpPr>
          <p:cNvPr id="55" name="Oval 54"/>
          <p:cNvSpPr>
            <a:spLocks noChangeAspect="1"/>
          </p:cNvSpPr>
          <p:nvPr/>
        </p:nvSpPr>
        <p:spPr>
          <a:xfrm>
            <a:off x="1583172" y="5454223"/>
            <a:ext cx="1909234" cy="1468668"/>
          </a:xfrm>
          <a:custGeom>
            <a:avLst/>
            <a:gdLst/>
            <a:ahLst/>
            <a:cxnLst/>
            <a:rect l="l" t="t" r="r" b="b"/>
            <a:pathLst>
              <a:path w="1909234" h="1468668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144075"/>
                  <a:pt x="1854043" y="1320642"/>
                  <a:pt x="1758159" y="1468668"/>
                </a:cubicBezTo>
                <a:lnTo>
                  <a:pt x="151075" y="1468668"/>
                </a:lnTo>
                <a:cubicBezTo>
                  <a:pt x="55192" y="1320642"/>
                  <a:pt x="0" y="114407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7" name="Oval 56"/>
          <p:cNvSpPr>
            <a:spLocks noChangeAspect="1"/>
          </p:cNvSpPr>
          <p:nvPr/>
        </p:nvSpPr>
        <p:spPr>
          <a:xfrm>
            <a:off x="8570944" y="3382942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/>
          <p:cNvSpPr>
            <a:spLocks noChangeAspect="1"/>
          </p:cNvSpPr>
          <p:nvPr/>
        </p:nvSpPr>
        <p:spPr>
          <a:xfrm>
            <a:off x="8398204" y="35360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/>
          <p:cNvSpPr>
            <a:spLocks noChangeAspect="1"/>
          </p:cNvSpPr>
          <p:nvPr/>
        </p:nvSpPr>
        <p:spPr>
          <a:xfrm>
            <a:off x="8608408" y="36884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/>
          <p:cNvSpPr>
            <a:spLocks noChangeAspect="1"/>
          </p:cNvSpPr>
          <p:nvPr/>
        </p:nvSpPr>
        <p:spPr>
          <a:xfrm>
            <a:off x="154676" y="2698928"/>
            <a:ext cx="467627" cy="46762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/>
          <p:cNvSpPr>
            <a:spLocks noChangeAspect="1"/>
          </p:cNvSpPr>
          <p:nvPr/>
        </p:nvSpPr>
        <p:spPr>
          <a:xfrm>
            <a:off x="474208" y="3166555"/>
            <a:ext cx="458770" cy="45877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/>
          <p:cNvSpPr>
            <a:spLocks noChangeAspect="1"/>
          </p:cNvSpPr>
          <p:nvPr/>
        </p:nvSpPr>
        <p:spPr>
          <a:xfrm>
            <a:off x="270258" y="3382942"/>
            <a:ext cx="352045" cy="3520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/>
          <p:cNvSpPr>
            <a:spLocks noChangeAspect="1"/>
          </p:cNvSpPr>
          <p:nvPr/>
        </p:nvSpPr>
        <p:spPr>
          <a:xfrm>
            <a:off x="-86601" y="2581479"/>
            <a:ext cx="1360441" cy="1909234"/>
          </a:xfrm>
          <a:custGeom>
            <a:avLst/>
            <a:gdLst/>
            <a:ahLst/>
            <a:cxnLst/>
            <a:rect l="l" t="t" r="r" b="b"/>
            <a:pathLst>
              <a:path w="1360441" h="1909234">
                <a:moveTo>
                  <a:pt x="405824" y="0"/>
                </a:moveTo>
                <a:cubicBezTo>
                  <a:pt x="933044" y="0"/>
                  <a:pt x="1360441" y="427397"/>
                  <a:pt x="1360441" y="954617"/>
                </a:cubicBezTo>
                <a:cubicBezTo>
                  <a:pt x="1360441" y="1481837"/>
                  <a:pt x="933044" y="1909234"/>
                  <a:pt x="405824" y="1909234"/>
                </a:cubicBezTo>
                <a:cubicBezTo>
                  <a:pt x="260527" y="1909234"/>
                  <a:pt x="122812" y="1876773"/>
                  <a:pt x="0" y="1817719"/>
                </a:cubicBezTo>
                <a:lnTo>
                  <a:pt x="0" y="91515"/>
                </a:lnTo>
                <a:cubicBezTo>
                  <a:pt x="122812" y="32461"/>
                  <a:pt x="260527" y="0"/>
                  <a:pt x="405824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64" name="Oval 63"/>
          <p:cNvSpPr>
            <a:spLocks noChangeAspect="1"/>
          </p:cNvSpPr>
          <p:nvPr/>
        </p:nvSpPr>
        <p:spPr>
          <a:xfrm>
            <a:off x="6173123" y="2395416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ov"/><Relationship Id="rId1" Type="http://schemas.microsoft.com/office/2007/relationships/media" Target="../media/media2.mov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ov"/><Relationship Id="rId1" Type="http://schemas.microsoft.com/office/2007/relationships/media" Target="../media/media3.mov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304800" y="179387"/>
            <a:ext cx="8534400" cy="14700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CI 512: Teaching and Learning</a:t>
            </a:r>
            <a:endParaRPr lang="en-US" dirty="0"/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1013410" y="2743200"/>
            <a:ext cx="7117180" cy="3886200"/>
          </a:xfrm>
        </p:spPr>
        <p:txBody>
          <a:bodyPr>
            <a:normAutofit/>
          </a:bodyPr>
          <a:lstStyle/>
          <a:p>
            <a:r>
              <a:rPr lang="en-US" smtClean="0"/>
              <a:t>Thursday</a:t>
            </a:r>
            <a:r>
              <a:rPr lang="en-US" dirty="0" smtClean="0"/>
              <a:t>, 8/11/2011: Week 4</a:t>
            </a:r>
          </a:p>
          <a:p>
            <a:endParaRPr lang="en-US" dirty="0"/>
          </a:p>
          <a:p>
            <a:r>
              <a:rPr lang="en-US" dirty="0"/>
              <a:t>	</a:t>
            </a:r>
            <a:r>
              <a:rPr lang="en-US" dirty="0" smtClean="0"/>
              <a:t>		Critiques of </a:t>
            </a:r>
            <a:r>
              <a:rPr lang="en-US" dirty="0"/>
              <a:t>r</a:t>
            </a:r>
            <a:r>
              <a:rPr lang="en-US" dirty="0" smtClean="0"/>
              <a:t>eform education</a:t>
            </a:r>
          </a:p>
          <a:p>
            <a:r>
              <a:rPr lang="en-US" dirty="0"/>
              <a:t>	</a:t>
            </a:r>
            <a:r>
              <a:rPr lang="en-US" dirty="0" smtClean="0"/>
              <a:t>		Tools for reform education</a:t>
            </a:r>
          </a:p>
          <a:p>
            <a:r>
              <a:rPr lang="en-US" dirty="0"/>
              <a:t>	</a:t>
            </a:r>
            <a:r>
              <a:rPr lang="en-US" dirty="0" smtClean="0"/>
              <a:t>	</a:t>
            </a:r>
          </a:p>
          <a:p>
            <a:r>
              <a:rPr lang="en-US" dirty="0"/>
              <a:t>	</a:t>
            </a:r>
            <a:r>
              <a:rPr lang="en-US" dirty="0" smtClean="0"/>
              <a:t>		</a:t>
            </a:r>
            <a:r>
              <a:rPr lang="en-US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3486835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Hypothetical Learning Trajectory</a:t>
            </a:r>
            <a:br>
              <a:rPr lang="en-US" dirty="0" smtClean="0"/>
            </a:br>
            <a:r>
              <a:rPr lang="en-US" dirty="0" smtClean="0"/>
              <a:t>Simon (1995)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0" y="1066800"/>
            <a:ext cx="7125112" cy="4051437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Three components:</a:t>
            </a:r>
          </a:p>
          <a:p>
            <a:r>
              <a:rPr lang="en-US" dirty="0"/>
              <a:t>T</a:t>
            </a:r>
            <a:r>
              <a:rPr lang="en-US" dirty="0" smtClean="0"/>
              <a:t>he learning goal</a:t>
            </a:r>
          </a:p>
          <a:p>
            <a:r>
              <a:rPr lang="en-US" dirty="0" smtClean="0"/>
              <a:t>The learning activities</a:t>
            </a:r>
          </a:p>
          <a:p>
            <a:r>
              <a:rPr lang="en-US" dirty="0" smtClean="0"/>
              <a:t>The hypothetical learning process: a prediction of how the students’ understanding will evolve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04094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Hypothetical Learning Trajectory</a:t>
            </a:r>
            <a:br>
              <a:rPr lang="en-US" dirty="0" smtClean="0"/>
            </a:br>
            <a:r>
              <a:rPr lang="en-US" dirty="0" smtClean="0"/>
              <a:t>Simon (1995)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85800" y="2514600"/>
            <a:ext cx="1524000" cy="990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Teacher’s Knowledge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819400" y="1828800"/>
            <a:ext cx="5486400" cy="1981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Oval 5"/>
          <p:cNvSpPr/>
          <p:nvPr/>
        </p:nvSpPr>
        <p:spPr>
          <a:xfrm>
            <a:off x="3048000" y="4267200"/>
            <a:ext cx="3048000" cy="1295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Assessment of students’ knowledge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87219" y="1906432"/>
            <a:ext cx="39507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Hypothetical Learning Trajectory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939519" y="2438400"/>
            <a:ext cx="1295400" cy="1143000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Teacher’s learning goal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755107" y="2438400"/>
            <a:ext cx="1371600" cy="1143000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Teacher’s plan for learning activities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629400" y="2438400"/>
            <a:ext cx="1524000" cy="1143000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Teacher’s hypothesis of learning process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477001" y="4267200"/>
            <a:ext cx="1676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Interactive constitution of classroom activities</a:t>
            </a:r>
            <a:endParaRPr lang="en-US" dirty="0"/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2286000" y="3009900"/>
            <a:ext cx="533400" cy="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H="1" flipV="1">
            <a:off x="1752600" y="3581400"/>
            <a:ext cx="1257300" cy="105429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H="1">
            <a:off x="6019800" y="3949890"/>
            <a:ext cx="1676400" cy="46971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4343400" y="3048000"/>
            <a:ext cx="337081" cy="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6126707" y="3009900"/>
            <a:ext cx="502693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80722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Tools for Reform Teaching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Sequencing</a:t>
            </a:r>
          </a:p>
          <a:p>
            <a:r>
              <a:rPr lang="en-US" dirty="0" smtClean="0"/>
              <a:t>Transformational Records*</a:t>
            </a:r>
          </a:p>
          <a:p>
            <a:r>
              <a:rPr lang="en-US" dirty="0" smtClean="0"/>
              <a:t>Counter examples</a:t>
            </a:r>
          </a:p>
          <a:p>
            <a:r>
              <a:rPr lang="en-US" dirty="0"/>
              <a:t>Selective </a:t>
            </a:r>
            <a:r>
              <a:rPr lang="en-US" dirty="0" err="1" smtClean="0"/>
              <a:t>revoicing</a:t>
            </a:r>
            <a:endParaRPr lang="en-US" dirty="0" smtClean="0"/>
          </a:p>
          <a:p>
            <a:r>
              <a:rPr lang="en-US" dirty="0" smtClean="0"/>
              <a:t>Scaffolding student discourse</a:t>
            </a: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* Pedagogical Content Tools (</a:t>
            </a:r>
            <a:r>
              <a:rPr lang="en-US" dirty="0" err="1" smtClean="0"/>
              <a:t>Rassmussen</a:t>
            </a:r>
            <a:r>
              <a:rPr lang="en-US" dirty="0" smtClean="0"/>
              <a:t> &amp; </a:t>
            </a:r>
            <a:r>
              <a:rPr lang="en-US" dirty="0" err="1" smtClean="0"/>
              <a:t>Marrongelle</a:t>
            </a:r>
            <a:r>
              <a:rPr lang="en-US" dirty="0" smtClean="0"/>
              <a:t>, 2006)</a:t>
            </a:r>
          </a:p>
        </p:txBody>
      </p:sp>
    </p:spTree>
    <p:extLst>
      <p:ext uri="{BB962C8B-B14F-4D97-AF65-F5344CB8AC3E}">
        <p14:creationId xmlns:p14="http://schemas.microsoft.com/office/powerpoint/2010/main" val="34698234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Sequencing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914400"/>
            <a:ext cx="7125112" cy="4051437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Intentionally sequence student contributions in a logical order that builds toward the learning objective.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47014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304800"/>
            <a:ext cx="7125113" cy="924475"/>
          </a:xfrm>
        </p:spPr>
        <p:txBody>
          <a:bodyPr/>
          <a:lstStyle/>
          <a:p>
            <a:r>
              <a:rPr lang="en-US" dirty="0" smtClean="0"/>
              <a:t>Sequencing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609600" y="1600200"/>
            <a:ext cx="2790372" cy="3479801"/>
          </a:xfr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>
              <a:buNone/>
            </a:pPr>
            <a:r>
              <a:rPr lang="en-US" sz="2000" dirty="0"/>
              <a:t>Bill: </a:t>
            </a:r>
            <a:r>
              <a:rPr lang="en-US" sz="2000" dirty="0" smtClean="0"/>
              <a:t>And </a:t>
            </a:r>
            <a:r>
              <a:rPr lang="en-US" sz="2000" dirty="0"/>
              <a:t>I want to go ahead and start with you guys because </a:t>
            </a:r>
            <a:r>
              <a:rPr lang="en-US" sz="2000" b="1" i="1" dirty="0"/>
              <a:t>I know that you are kind of still in the middle- more in the process of being formed</a:t>
            </a:r>
            <a:r>
              <a:rPr lang="en-US" sz="2000" dirty="0"/>
              <a:t>, but you have some of the idea. </a:t>
            </a:r>
          </a:p>
        </p:txBody>
      </p:sp>
      <p:pic>
        <p:nvPicPr>
          <p:cNvPr id="5" name="Sequencing Defn of equivalence (4121-4142)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886200" y="1600200"/>
            <a:ext cx="487680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181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Transformational Records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“Transformational records are defined as notations, diagrams, or other graphical </a:t>
            </a:r>
            <a:r>
              <a:rPr lang="en-US" dirty="0" err="1" smtClean="0"/>
              <a:t>representions</a:t>
            </a:r>
            <a:r>
              <a:rPr lang="en-US" dirty="0" smtClean="0"/>
              <a:t> that are initially used to record student thinking and that are later used by students to solve new problems” (Rasmussen &amp; </a:t>
            </a:r>
            <a:r>
              <a:rPr lang="en-US" dirty="0" err="1" smtClean="0"/>
              <a:t>Marrongelle</a:t>
            </a:r>
            <a:r>
              <a:rPr lang="en-US" dirty="0" smtClean="0"/>
              <a:t>, 2006, p. 389)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 smtClean="0"/>
              <a:t>Teachers can intentionally select which written artifacts are preserved for the class record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08312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Counter-examples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14400"/>
            <a:ext cx="7125112" cy="4051437"/>
          </a:xfrm>
        </p:spPr>
        <p:txBody>
          <a:bodyPr/>
          <a:lstStyle/>
          <a:p>
            <a:r>
              <a:rPr lang="en-US" dirty="0" smtClean="0"/>
              <a:t>Teachers can indirectly challenge student thinking or assumptions through judicious counter-examples</a:t>
            </a:r>
          </a:p>
          <a:p>
            <a:r>
              <a:rPr lang="en-US" dirty="0" smtClean="0"/>
              <a:t>Counter-examples can help redirect students away from misconceptions and toward mathematical goals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35438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228600" y="304800"/>
            <a:ext cx="4419600" cy="6172200"/>
          </a:xfr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>
              <a:buNone/>
            </a:pPr>
            <a:r>
              <a:rPr lang="en-US" sz="1700" dirty="0"/>
              <a:t>Bill: If a rectangle is my figure, is that a rigid motion? [Bill rotates the rectangular eraser 90</a:t>
            </a:r>
            <a:r>
              <a:rPr lang="en-US" sz="1700" dirty="0">
                <a:sym typeface="Symbol"/>
              </a:rPr>
              <a:t></a:t>
            </a:r>
            <a:r>
              <a:rPr lang="en-US" sz="1700" dirty="0"/>
              <a:t>.]</a:t>
            </a:r>
          </a:p>
          <a:p>
            <a:pPr>
              <a:buNone/>
            </a:pPr>
            <a:r>
              <a:rPr lang="en-US" sz="1700" dirty="0"/>
              <a:t>Class: Yes.</a:t>
            </a:r>
          </a:p>
          <a:p>
            <a:pPr>
              <a:buNone/>
            </a:pPr>
            <a:r>
              <a:rPr lang="en-US" sz="1700" dirty="0"/>
              <a:t>Bill: And what makes that a rigid motion?</a:t>
            </a:r>
          </a:p>
          <a:p>
            <a:pPr>
              <a:buNone/>
            </a:pPr>
            <a:r>
              <a:rPr lang="en-US" sz="1700" dirty="0"/>
              <a:t>S1: It has a pivot point.</a:t>
            </a:r>
          </a:p>
          <a:p>
            <a:pPr>
              <a:buNone/>
            </a:pPr>
            <a:r>
              <a:rPr lang="en-US" sz="1700" dirty="0"/>
              <a:t>Bill: It has a pivot point. What else?</a:t>
            </a:r>
          </a:p>
          <a:p>
            <a:pPr>
              <a:buNone/>
            </a:pPr>
            <a:r>
              <a:rPr lang="en-US" sz="1700" dirty="0"/>
              <a:t>Ellie: It’s not changing the object itself.</a:t>
            </a:r>
          </a:p>
          <a:p>
            <a:pPr>
              <a:buNone/>
            </a:pPr>
            <a:r>
              <a:rPr lang="en-US" sz="1700" dirty="0"/>
              <a:t>Bill: It’s not changing the object itself. Is this a rigid motion? [Bill </a:t>
            </a:r>
            <a:r>
              <a:rPr lang="en-US" sz="1700" dirty="0" smtClean="0"/>
              <a:t>moves the </a:t>
            </a:r>
            <a:r>
              <a:rPr lang="en-US" sz="1700" dirty="0"/>
              <a:t>eraser 12 inches up and to the left.]</a:t>
            </a:r>
          </a:p>
          <a:p>
            <a:pPr>
              <a:buNone/>
            </a:pPr>
            <a:r>
              <a:rPr lang="en-US" sz="1700" dirty="0"/>
              <a:t>Class: Yes.</a:t>
            </a:r>
          </a:p>
          <a:p>
            <a:pPr>
              <a:buNone/>
            </a:pPr>
            <a:r>
              <a:rPr lang="en-US" sz="1700" dirty="0"/>
              <a:t>Bill: Does it have a pivot point?</a:t>
            </a:r>
          </a:p>
          <a:p>
            <a:pPr>
              <a:buNone/>
            </a:pPr>
            <a:r>
              <a:rPr lang="en-US" sz="1700" dirty="0"/>
              <a:t>Class: No.</a:t>
            </a:r>
          </a:p>
          <a:p>
            <a:pPr>
              <a:buNone/>
            </a:pPr>
            <a:r>
              <a:rPr lang="en-US" sz="1700" dirty="0"/>
              <a:t>Bill: Ok, so a lot of the rigid motions we have been dealing with have pivot points, it doesn’t seem to be a requirement of a rigid motion</a:t>
            </a:r>
            <a:r>
              <a:rPr lang="en-US" sz="1700" dirty="0" smtClean="0"/>
              <a:t>.</a:t>
            </a:r>
            <a:endParaRPr lang="en-US" sz="1700" dirty="0"/>
          </a:p>
        </p:txBody>
      </p:sp>
      <p:pic>
        <p:nvPicPr>
          <p:cNvPr id="6" name="Counter Example (820-923)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931979" y="2209800"/>
            <a:ext cx="381000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504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Selective </a:t>
            </a:r>
            <a:r>
              <a:rPr lang="en-US" dirty="0" err="1" smtClean="0"/>
              <a:t>Revoicing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09443" y="1447800"/>
            <a:ext cx="7125112" cy="4051437"/>
          </a:xfrm>
        </p:spPr>
        <p:txBody>
          <a:bodyPr/>
          <a:lstStyle/>
          <a:p>
            <a:r>
              <a:rPr lang="en-US" dirty="0" smtClean="0"/>
              <a:t>Not all student contributions move the mathematical agenda forward</a:t>
            </a:r>
          </a:p>
          <a:p>
            <a:r>
              <a:rPr lang="en-US" dirty="0" err="1" smtClean="0"/>
              <a:t>Revoicing</a:t>
            </a:r>
            <a:r>
              <a:rPr lang="en-US" dirty="0" smtClean="0"/>
              <a:t> is a tool to highlight which student contributions are particularly valuable.</a:t>
            </a:r>
          </a:p>
          <a:p>
            <a:r>
              <a:rPr lang="en-US" dirty="0" err="1" smtClean="0"/>
              <a:t>Revoicing</a:t>
            </a:r>
            <a:r>
              <a:rPr lang="en-US" dirty="0" smtClean="0"/>
              <a:t> can be done by the teacher or a student</a:t>
            </a:r>
          </a:p>
          <a:p>
            <a:r>
              <a:rPr lang="en-US" dirty="0" err="1" smtClean="0"/>
              <a:t>Revoicing</a:t>
            </a:r>
            <a:r>
              <a:rPr lang="en-US" dirty="0" smtClean="0"/>
              <a:t> allows the teacher the opportunity to impart emphasis on the student’s original contribution or to engage other learners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41982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304800"/>
            <a:ext cx="7125113" cy="924475"/>
          </a:xfrm>
        </p:spPr>
        <p:txBody>
          <a:bodyPr/>
          <a:lstStyle/>
          <a:p>
            <a:r>
              <a:rPr lang="en-US" dirty="0" smtClean="0"/>
              <a:t>Selective </a:t>
            </a:r>
            <a:r>
              <a:rPr lang="en-US" dirty="0" err="1" smtClean="0"/>
              <a:t>Revoicing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381000" y="1600200"/>
            <a:ext cx="3429000" cy="3508829"/>
          </a:xfr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en-US" dirty="0"/>
              <a:t>Bill: And so, Ellie, what again, was your way of expressing that, what a rigid motion is? I did this [moves eraser 12 inches up and to the left], and you had a great explanation just now.</a:t>
            </a:r>
          </a:p>
          <a:p>
            <a:pPr>
              <a:buNone/>
            </a:pPr>
            <a:r>
              <a:rPr lang="en-US" dirty="0"/>
              <a:t>Ellie: Something that does not affect the object itself, from changing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7" name="Revoicing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962400" y="1600200"/>
            <a:ext cx="497840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987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457200"/>
            <a:ext cx="7696200" cy="924475"/>
          </a:xfrm>
        </p:spPr>
        <p:txBody>
          <a:bodyPr/>
          <a:lstStyle/>
          <a:p>
            <a:r>
              <a:rPr lang="en-US" dirty="0" smtClean="0"/>
              <a:t>Class Outline: </a:t>
            </a:r>
            <a:r>
              <a:rPr lang="en-US" sz="2400" dirty="0" smtClean="0"/>
              <a:t>Critiques and Tools of Reform Teaching</a:t>
            </a:r>
            <a:endParaRPr lang="en-US" sz="2400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914400" y="1066800"/>
            <a:ext cx="7543800" cy="5105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Note Taker: </a:t>
            </a:r>
            <a:r>
              <a:rPr lang="en-US" dirty="0"/>
              <a:t> </a:t>
            </a:r>
            <a:r>
              <a:rPr lang="en-US" dirty="0" smtClean="0"/>
              <a:t>Laura White		Observer: </a:t>
            </a:r>
            <a:r>
              <a:rPr lang="en-US" dirty="0"/>
              <a:t> </a:t>
            </a:r>
            <a:r>
              <a:rPr lang="en-US" dirty="0" smtClean="0"/>
              <a:t>Mike McClellan</a:t>
            </a:r>
          </a:p>
          <a:p>
            <a:r>
              <a:rPr lang="en-US" dirty="0" smtClean="0"/>
              <a:t>Logistics (9:00-9:05) </a:t>
            </a:r>
          </a:p>
          <a:p>
            <a:r>
              <a:rPr lang="en-US" dirty="0" smtClean="0"/>
              <a:t>Critiques of Reform Teaching </a:t>
            </a:r>
            <a:endParaRPr lang="en-US" dirty="0"/>
          </a:p>
          <a:p>
            <a:pPr lvl="1"/>
            <a:r>
              <a:rPr lang="en-US" dirty="0" smtClean="0"/>
              <a:t>Small Group Discussion (9:05-9:35)</a:t>
            </a:r>
          </a:p>
          <a:p>
            <a:pPr lvl="1"/>
            <a:r>
              <a:rPr lang="en-US" dirty="0" smtClean="0"/>
              <a:t>Whole Class (9:35-10:05)</a:t>
            </a:r>
          </a:p>
          <a:p>
            <a:r>
              <a:rPr lang="en-US" dirty="0" smtClean="0"/>
              <a:t>Break (10:05-10:15)</a:t>
            </a:r>
          </a:p>
          <a:p>
            <a:r>
              <a:rPr lang="en-US" dirty="0" smtClean="0"/>
              <a:t>Tools for reform teaching (10:15-10:30)</a:t>
            </a:r>
          </a:p>
          <a:p>
            <a:pPr lvl="1"/>
            <a:r>
              <a:rPr lang="en-US" dirty="0" smtClean="0"/>
              <a:t>Video Viewing (10:30-11:10)</a:t>
            </a:r>
          </a:p>
          <a:p>
            <a:pPr lvl="1"/>
            <a:r>
              <a:rPr lang="en-US" dirty="0" smtClean="0"/>
              <a:t>Discussion (11:10-11:40)</a:t>
            </a:r>
          </a:p>
          <a:p>
            <a:r>
              <a:rPr lang="en-US" dirty="0" smtClean="0"/>
              <a:t>Observer Observations (11:40-11:45)</a:t>
            </a:r>
          </a:p>
          <a:p>
            <a:r>
              <a:rPr lang="en-US" dirty="0" smtClean="0"/>
              <a:t>Conclusions and Exit Cards (11:45-11:50)</a:t>
            </a:r>
          </a:p>
        </p:txBody>
      </p:sp>
    </p:spTree>
    <p:extLst>
      <p:ext uri="{BB962C8B-B14F-4D97-AF65-F5344CB8AC3E}">
        <p14:creationId xmlns:p14="http://schemas.microsoft.com/office/powerpoint/2010/main" val="2516232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Scaffolding Student Discourse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Assigning roles to group members</a:t>
            </a:r>
          </a:p>
          <a:p>
            <a:r>
              <a:rPr lang="en-US" dirty="0" smtClean="0"/>
              <a:t>Dictating speaking order</a:t>
            </a:r>
          </a:p>
          <a:p>
            <a:r>
              <a:rPr lang="en-US" dirty="0" smtClean="0"/>
              <a:t>Providing sentence starters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23849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Video Viewing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LP is a 7</a:t>
            </a:r>
            <a:r>
              <a:rPr lang="en-US" baseline="30000" dirty="0" smtClean="0"/>
              <a:t>th</a:t>
            </a:r>
            <a:r>
              <a:rPr lang="en-US" dirty="0" smtClean="0"/>
              <a:t> grade math teacher at an Oregon middle school</a:t>
            </a:r>
          </a:p>
          <a:p>
            <a:r>
              <a:rPr lang="en-US" dirty="0" smtClean="0"/>
              <a:t>Homogeneous grouping</a:t>
            </a:r>
          </a:p>
          <a:p>
            <a:r>
              <a:rPr lang="en-US" dirty="0" smtClean="0"/>
              <a:t>LP has been teaching for 15 years</a:t>
            </a:r>
          </a:p>
          <a:p>
            <a:r>
              <a:rPr lang="en-US" dirty="0" smtClean="0"/>
              <a:t>Participated in extensive professional development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680203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Video Viewing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Task: Students have been given a previous class period to work on the following question: </a:t>
            </a:r>
          </a:p>
          <a:p>
            <a:pPr marL="0" indent="0">
              <a:buNone/>
            </a:pPr>
            <a:r>
              <a:rPr lang="en-US" b="1" dirty="0" smtClean="0"/>
              <a:t>How do you think perimeter, area and volume are affected when a figure is scaled?*</a:t>
            </a:r>
          </a:p>
          <a:p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Students begin by examining the effects of scaling on the perimeter of a square.   “Scaling” a figure means multiplying each dimension of the figure by a “scale factor.”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966994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 for Video Viewing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AutoNum type="arabicPeriod"/>
            </a:pPr>
            <a:r>
              <a:rPr lang="en-US" dirty="0" smtClean="0"/>
              <a:t>What pedagogical tools does LP use in this lesson? How were they used? Did you notice other tools?</a:t>
            </a:r>
          </a:p>
          <a:p>
            <a:pPr lvl="1"/>
            <a:r>
              <a:rPr lang="en-US" dirty="0"/>
              <a:t>Sequencing</a:t>
            </a:r>
          </a:p>
          <a:p>
            <a:pPr lvl="1"/>
            <a:r>
              <a:rPr lang="en-US" dirty="0"/>
              <a:t>Transformational </a:t>
            </a:r>
            <a:r>
              <a:rPr lang="en-US" dirty="0" smtClean="0"/>
              <a:t>Records</a:t>
            </a:r>
            <a:endParaRPr lang="en-US" dirty="0"/>
          </a:p>
          <a:p>
            <a:pPr lvl="1"/>
            <a:r>
              <a:rPr lang="en-US" dirty="0"/>
              <a:t>Counter examples</a:t>
            </a:r>
          </a:p>
          <a:p>
            <a:pPr lvl="1"/>
            <a:r>
              <a:rPr lang="en-US" dirty="0"/>
              <a:t>Selective </a:t>
            </a:r>
            <a:r>
              <a:rPr lang="en-US" dirty="0" err="1"/>
              <a:t>revoicing</a:t>
            </a:r>
            <a:endParaRPr lang="en-US" dirty="0"/>
          </a:p>
          <a:p>
            <a:pPr lvl="1"/>
            <a:r>
              <a:rPr lang="en-US" dirty="0"/>
              <a:t>Scaffolding student </a:t>
            </a:r>
            <a:r>
              <a:rPr lang="en-US" dirty="0" smtClean="0"/>
              <a:t>discourse</a:t>
            </a:r>
          </a:p>
          <a:p>
            <a:pPr marL="0" indent="0">
              <a:buNone/>
            </a:pPr>
            <a:r>
              <a:rPr lang="en-US" dirty="0" smtClean="0"/>
              <a:t>2. What might LP’s hypothetical learning trajectory be? Is there evidence that LP diverts from this learning trajectory?</a:t>
            </a:r>
          </a:p>
          <a:p>
            <a:pPr marL="0" indent="0">
              <a:buNone/>
            </a:pPr>
            <a:r>
              <a:rPr lang="en-US" dirty="0" smtClean="0"/>
              <a:t>3. How might Brooks &amp; Brooks analyze LP’s teaching?</a:t>
            </a:r>
          </a:p>
          <a:p>
            <a:pPr marL="0" indent="0">
              <a:buNone/>
            </a:pPr>
            <a:r>
              <a:rPr lang="en-US" dirty="0" smtClean="0"/>
              <a:t>4. Did LP provide evidence of </a:t>
            </a:r>
            <a:r>
              <a:rPr lang="en-US" i="1" dirty="0" err="1" smtClean="0"/>
              <a:t>telos</a:t>
            </a:r>
            <a:r>
              <a:rPr lang="en-US" dirty="0"/>
              <a:t> </a:t>
            </a:r>
            <a:r>
              <a:rPr lang="en-US" dirty="0" smtClean="0"/>
              <a:t>(a directed learning goal)?</a:t>
            </a:r>
            <a:endParaRPr lang="en-US" dirty="0"/>
          </a:p>
          <a:p>
            <a:pPr>
              <a:buAutoNum type="arabicPeriod"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422665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685800"/>
            <a:ext cx="7125113" cy="924475"/>
          </a:xfrm>
        </p:spPr>
        <p:txBody>
          <a:bodyPr/>
          <a:lstStyle/>
          <a:p>
            <a:r>
              <a:rPr lang="en-US" dirty="0" smtClean="0"/>
              <a:t>Presentations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01951909"/>
              </p:ext>
            </p:extLst>
          </p:nvPr>
        </p:nvGraphicFramePr>
        <p:xfrm>
          <a:off x="1219200" y="2057400"/>
          <a:ext cx="6858000" cy="3205480"/>
        </p:xfrm>
        <a:graphic>
          <a:graphicData uri="http://schemas.openxmlformats.org/drawingml/2006/table">
            <a:tbl>
              <a:tblPr firstRow="1" bandRow="1"/>
              <a:tblGrid>
                <a:gridCol w="1266825"/>
                <a:gridCol w="1266825"/>
                <a:gridCol w="1266825"/>
                <a:gridCol w="1457325"/>
                <a:gridCol w="1600200"/>
              </a:tblGrid>
              <a:tr h="675640">
                <a:tc gridSpan="3"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Present</a:t>
                      </a:r>
                      <a:r>
                        <a:rPr lang="en-US" baseline="0" dirty="0" smtClean="0">
                          <a:solidFill>
                            <a:schemeClr val="bg1"/>
                          </a:solidFill>
                        </a:rPr>
                        <a:t> Tues. 8/16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Present Thurs. 8/18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675640">
                <a:tc>
                  <a:txBody>
                    <a:bodyPr/>
                    <a:lstStyle/>
                    <a:p>
                      <a:r>
                        <a:rPr lang="en-US" dirty="0" smtClean="0"/>
                        <a:t>Group 1</a:t>
                      </a:r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Group 2</a:t>
                      </a:r>
                      <a:endParaRPr lang="en-US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Group 3</a:t>
                      </a:r>
                      <a:endParaRPr lang="en-US" dirty="0"/>
                    </a:p>
                  </a:txBody>
                  <a:tcPr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Group 4</a:t>
                      </a:r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Group 5</a:t>
                      </a:r>
                      <a:endParaRPr lang="en-US" dirty="0"/>
                    </a:p>
                  </a:txBody>
                  <a:tcPr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Mike P.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Mike</a:t>
                      </a:r>
                      <a:r>
                        <a:rPr lang="en-US" baseline="0" dirty="0" smtClean="0">
                          <a:solidFill>
                            <a:schemeClr val="bg1"/>
                          </a:solidFill>
                        </a:rPr>
                        <a:t> T.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Greg</a:t>
                      </a:r>
                    </a:p>
                  </a:txBody>
                  <a:tcPr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chemeClr val="bg1"/>
                          </a:solidFill>
                        </a:rPr>
                        <a:t>Westie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Carlos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Nick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Michael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Casey</a:t>
                      </a:r>
                    </a:p>
                  </a:txBody>
                  <a:tcPr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Sean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Kyle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Colin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Arielle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Chad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Mike M.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Chai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chemeClr val="bg1"/>
                          </a:solidFill>
                        </a:rPr>
                        <a:t>Teale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chemeClr val="bg1"/>
                          </a:solidFill>
                        </a:rPr>
                        <a:t>Iman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Karen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Martin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Laura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Derek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98756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Presentation Write-up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36550" lvl="0" indent="-336550">
              <a:buNone/>
            </a:pPr>
            <a:r>
              <a:rPr lang="en-US" dirty="0"/>
              <a:t>1. A description of how the lesson relates to teaching/learning theories (1-2 pages)</a:t>
            </a:r>
          </a:p>
          <a:p>
            <a:pPr marL="336550" lvl="0" indent="-336550">
              <a:buNone/>
            </a:pPr>
            <a:r>
              <a:rPr lang="en-US" dirty="0"/>
              <a:t>2. A personal reflection on what you learned and how this project will impact your future teaching (1-2 pages)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965972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2667000"/>
            <a:ext cx="7125113" cy="924475"/>
          </a:xfrm>
        </p:spPr>
        <p:txBody>
          <a:bodyPr/>
          <a:lstStyle/>
          <a:p>
            <a:r>
              <a:rPr lang="en-US" dirty="0" smtClean="0"/>
              <a:t>Observations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1257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Exit Card Reflections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09443" y="838200"/>
            <a:ext cx="7125112" cy="5562601"/>
          </a:xfrm>
        </p:spPr>
        <p:txBody>
          <a:bodyPr>
            <a:normAutofit/>
          </a:bodyPr>
          <a:lstStyle/>
          <a:p>
            <a:r>
              <a:rPr lang="en-US" sz="2800" dirty="0" smtClean="0"/>
              <a:t>Rate your level of participation today (0-3)</a:t>
            </a:r>
          </a:p>
          <a:p>
            <a:r>
              <a:rPr lang="en-US" sz="2800" dirty="0" smtClean="0"/>
              <a:t>Name one thing that you learned today/ positive comment</a:t>
            </a:r>
          </a:p>
          <a:p>
            <a:r>
              <a:rPr lang="en-US" sz="2800" dirty="0" smtClean="0"/>
              <a:t>Name one thing you are struggling with or would like to know more about/less </a:t>
            </a:r>
            <a:r>
              <a:rPr lang="en-US" sz="2800" smtClean="0"/>
              <a:t>positive comment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546321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Synthesis Draft Comments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Citing a lecture	</a:t>
            </a:r>
            <a:endParaRPr lang="en-US" b="1" dirty="0" smtClean="0"/>
          </a:p>
          <a:p>
            <a:r>
              <a:rPr lang="en-US" dirty="0" smtClean="0"/>
              <a:t>Internal citation: (McCaffrey, 2011)</a:t>
            </a:r>
          </a:p>
          <a:p>
            <a:r>
              <a:rPr lang="en-US" dirty="0" smtClean="0"/>
              <a:t>End reference:</a:t>
            </a:r>
          </a:p>
          <a:p>
            <a:pPr marL="0" indent="0">
              <a:buNone/>
            </a:pPr>
            <a:r>
              <a:rPr lang="en-US" dirty="0" smtClean="0"/>
              <a:t>Last, F. (July 5, 2011). Name of Talk. </a:t>
            </a:r>
            <a:r>
              <a:rPr lang="en-US" i="1" dirty="0" smtClean="0"/>
              <a:t>Title of Event.</a:t>
            </a:r>
            <a:r>
              <a:rPr lang="en-US" dirty="0" smtClean="0"/>
              <a:t> Lecture conducted from Location, City, State.</a:t>
            </a:r>
          </a:p>
          <a:p>
            <a:pPr marL="0" indent="0">
              <a:buNone/>
            </a:pPr>
            <a:r>
              <a:rPr lang="en-US" dirty="0" smtClean="0"/>
              <a:t>Ex.</a:t>
            </a:r>
          </a:p>
          <a:p>
            <a:pPr marL="0" indent="0">
              <a:buNone/>
            </a:pPr>
            <a:r>
              <a:rPr lang="en-US" dirty="0" smtClean="0"/>
              <a:t>McCaffrey, C. (July 5, 2011). Constructivism. </a:t>
            </a:r>
            <a:r>
              <a:rPr lang="en-US" i="1" dirty="0" smtClean="0"/>
              <a:t>CI 512 Teaching and Learning Theories.</a:t>
            </a:r>
            <a:r>
              <a:rPr lang="en-US" dirty="0" smtClean="0"/>
              <a:t> Lecture conducted from Portland State University, Portland, OR.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5329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Synthesis Draft Comments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Avoid using contractions</a:t>
            </a:r>
          </a:p>
          <a:p>
            <a:r>
              <a:rPr lang="en-US" dirty="0" smtClean="0"/>
              <a:t>Avoid starting sentences with conjunctions (so, and, but, …)</a:t>
            </a:r>
          </a:p>
          <a:p>
            <a:r>
              <a:rPr lang="en-US" dirty="0" smtClean="0"/>
              <a:t>Be sure to </a:t>
            </a:r>
            <a:r>
              <a:rPr lang="en-US" smtClean="0"/>
              <a:t>include “age-appropriate </a:t>
            </a:r>
            <a:r>
              <a:rPr lang="en-US" dirty="0"/>
              <a:t>application of teaching and learning theory within a cultural and </a:t>
            </a:r>
            <a:r>
              <a:rPr lang="en-US"/>
              <a:t>community </a:t>
            </a:r>
            <a:r>
              <a:rPr lang="en-US" smtClean="0"/>
              <a:t>context.”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6352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Critiques of Constructivism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err="1"/>
              <a:t>Ogborn</a:t>
            </a:r>
            <a:r>
              <a:rPr lang="en-US" dirty="0"/>
              <a:t>, J. (1997). Constructivism metaphors for science learning. </a:t>
            </a:r>
            <a:r>
              <a:rPr lang="en-US" i="1" dirty="0"/>
              <a:t>Science &amp; Education</a:t>
            </a:r>
            <a:r>
              <a:rPr lang="en-US" dirty="0"/>
              <a:t>. 6, p. 131.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2473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161843" y="1600200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charset="2"/>
              <a:buChar char="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charset="2"/>
              <a:buChar char="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charset="2"/>
              <a:buChar char="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SzPct val="101000"/>
              <a:buFont typeface="Courier New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Font typeface="Courier New" pitchFamily="49" charset="0"/>
              <a:buChar char="o"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Font typeface="Courier New" pitchFamily="49" charset="0"/>
              <a:buChar char="o"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Font typeface="Courier New" pitchFamily="49" charset="0"/>
              <a:buChar char="o"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smtClean="0"/>
              <a:t>What are </a:t>
            </a:r>
            <a:r>
              <a:rPr lang="en-US" sz="2400" dirty="0" err="1" smtClean="0"/>
              <a:t>Kirschner’s</a:t>
            </a:r>
            <a:r>
              <a:rPr lang="en-US" sz="2400" dirty="0" smtClean="0"/>
              <a:t> primary critiques of reform teaching? Which of his critiques are focused on constructivism?  Which are focused on discovery learning?</a:t>
            </a:r>
          </a:p>
          <a:p>
            <a:r>
              <a:rPr lang="en-US" sz="2400" dirty="0"/>
              <a:t>Do you agree with </a:t>
            </a:r>
            <a:r>
              <a:rPr lang="en-US" sz="2400" dirty="0" err="1" smtClean="0"/>
              <a:t>Kirschner’s</a:t>
            </a:r>
            <a:r>
              <a:rPr lang="en-US" sz="2400" dirty="0" smtClean="0"/>
              <a:t> </a:t>
            </a:r>
            <a:r>
              <a:rPr lang="en-US" sz="2400" dirty="0"/>
              <a:t>critiques?  How might </a:t>
            </a:r>
            <a:r>
              <a:rPr lang="en-US" sz="2400" dirty="0" smtClean="0"/>
              <a:t>Brooks &amp; Brooks respond to his </a:t>
            </a:r>
            <a:r>
              <a:rPr lang="en-US" sz="2400" dirty="0"/>
              <a:t>criticisms? </a:t>
            </a:r>
            <a:endParaRPr lang="en-US" sz="2400" dirty="0" smtClean="0"/>
          </a:p>
          <a:p>
            <a:r>
              <a:rPr lang="en-US" sz="2400" dirty="0" smtClean="0"/>
              <a:t>What implications does the case of Mrs. </a:t>
            </a:r>
            <a:r>
              <a:rPr lang="en-US" sz="2400" dirty="0" err="1" smtClean="0"/>
              <a:t>Oublier</a:t>
            </a:r>
            <a:r>
              <a:rPr lang="en-US" sz="2400" dirty="0" smtClean="0"/>
              <a:t> have for reform teaching?</a:t>
            </a:r>
          </a:p>
          <a:p>
            <a:r>
              <a:rPr lang="en-US" sz="2400" dirty="0" smtClean="0"/>
              <a:t>Pick out 2 strengths and 2 critiques from </a:t>
            </a:r>
            <a:r>
              <a:rPr lang="en-US" sz="2400" dirty="0" err="1" smtClean="0"/>
              <a:t>Ogborn’s</a:t>
            </a:r>
            <a:r>
              <a:rPr lang="en-US" sz="2400" dirty="0" smtClean="0"/>
              <a:t> evaluation of constructivism.  Do you agree or disagree with his points?  What might you add to his list that is currently missing?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876488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Tools for Reform Teaching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400" dirty="0" smtClean="0"/>
              <a:t>How do you honor the mathematical contributions of students while still moving the mathematical agenda forward?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9594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Tools of Reform Teaching: The importance of a teaching goal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The Case of Noelle (Hill et.al, 2008)</a:t>
            </a:r>
          </a:p>
          <a:p>
            <a:r>
              <a:rPr lang="en-US" dirty="0" smtClean="0"/>
              <a:t>3</a:t>
            </a:r>
            <a:r>
              <a:rPr lang="en-US" baseline="30000" dirty="0" smtClean="0"/>
              <a:t>rd</a:t>
            </a:r>
            <a:r>
              <a:rPr lang="en-US" dirty="0" smtClean="0"/>
              <a:t> grade teacher</a:t>
            </a:r>
          </a:p>
          <a:p>
            <a:r>
              <a:rPr lang="en-US" dirty="0" smtClean="0"/>
              <a:t>Strong use of mathematical language</a:t>
            </a:r>
          </a:p>
          <a:p>
            <a:r>
              <a:rPr lang="en-US" dirty="0" smtClean="0"/>
              <a:t>Provided rich opportunities for students to engage in mathematics</a:t>
            </a:r>
          </a:p>
          <a:p>
            <a:r>
              <a:rPr lang="en-US" dirty="0" smtClean="0"/>
              <a:t>Supported student thinking through in-depth investigations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4190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Tools of Reform Teaching</a:t>
            </a:r>
            <a:r>
              <a:rPr lang="en-US" dirty="0"/>
              <a:t>: The importance of a teaching goal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The Case of Noelle (Hill et.al, 2008)</a:t>
            </a:r>
          </a:p>
          <a:p>
            <a:r>
              <a:rPr lang="en-US" dirty="0"/>
              <a:t>Complete lack of </a:t>
            </a:r>
            <a:r>
              <a:rPr lang="en-US" i="1" dirty="0" err="1"/>
              <a:t>telos</a:t>
            </a:r>
            <a:r>
              <a:rPr lang="en-US" dirty="0"/>
              <a:t>: an end and a purpose</a:t>
            </a:r>
          </a:p>
          <a:p>
            <a:pPr lvl="1"/>
            <a:r>
              <a:rPr lang="en-US" dirty="0" smtClean="0"/>
              <a:t>Cube arrangement task</a:t>
            </a:r>
          </a:p>
          <a:p>
            <a:pPr lvl="1"/>
            <a:r>
              <a:rPr lang="en-US" dirty="0" smtClean="0"/>
              <a:t>Soma cube task</a:t>
            </a:r>
          </a:p>
          <a:p>
            <a:pPr lvl="1"/>
            <a:r>
              <a:rPr lang="en-US" dirty="0" smtClean="0"/>
              <a:t>Net cube task</a:t>
            </a:r>
          </a:p>
          <a:p>
            <a:r>
              <a:rPr lang="en-US" dirty="0" smtClean="0"/>
              <a:t>Students </a:t>
            </a:r>
            <a:r>
              <a:rPr lang="en-US" dirty="0"/>
              <a:t>were given a series of rich, engaging tasks that allowed for exploration with no explicit learning goal.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8485053"/>
      </p:ext>
    </p:extLst>
  </p:cSld>
  <p:clrMapOvr>
    <a:masterClrMapping/>
  </p:clrMapOvr>
</p:sld>
</file>

<file path=ppt/theme/theme1.xml><?xml version="1.0" encoding="utf-8"?>
<a:theme xmlns:a="http://schemas.openxmlformats.org/drawingml/2006/main" name="Summer">
  <a:themeElements>
    <a:clrScheme name="Summer">
      <a:dk1>
        <a:sysClr val="windowText" lastClr="000000"/>
      </a:dk1>
      <a:lt1>
        <a:sysClr val="window" lastClr="FFFFFF"/>
      </a:lt1>
      <a:dk2>
        <a:srgbClr val="E89117"/>
      </a:dk2>
      <a:lt2>
        <a:srgbClr val="FEDD78"/>
      </a:lt2>
      <a:accent1>
        <a:srgbClr val="A1B633"/>
      </a:accent1>
      <a:accent2>
        <a:srgbClr val="C4D73F"/>
      </a:accent2>
      <a:accent3>
        <a:srgbClr val="FFCE2D"/>
      </a:accent3>
      <a:accent4>
        <a:srgbClr val="FFA600"/>
      </a:accent4>
      <a:accent5>
        <a:srgbClr val="ED5E00"/>
      </a:accent5>
      <a:accent6>
        <a:srgbClr val="C62D03"/>
      </a:accent6>
      <a:hlink>
        <a:srgbClr val="408080"/>
      </a:hlink>
      <a:folHlink>
        <a:srgbClr val="5EAEAE"/>
      </a:folHlink>
    </a:clrScheme>
    <a:fontScheme name="Summer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ummer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2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30000"/>
                <a:lumMod val="10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Summer</Template>
  <TotalTime>3238</TotalTime>
  <Words>1113</Words>
  <Application>Microsoft Office PowerPoint</Application>
  <PresentationFormat>On-screen Show (4:3)</PresentationFormat>
  <Paragraphs>166</Paragraphs>
  <Slides>27</Slides>
  <Notes>0</Notes>
  <HiddenSlides>0</HiddenSlides>
  <MMClips>3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Summer</vt:lpstr>
      <vt:lpstr>PowerPoint Presentation</vt:lpstr>
      <vt:lpstr>Class Outline: Critiques and Tools of Reform Teaching</vt:lpstr>
      <vt:lpstr>Synthesis Draft Comments</vt:lpstr>
      <vt:lpstr>Synthesis Draft Comments</vt:lpstr>
      <vt:lpstr>Critiques of Constructivism</vt:lpstr>
      <vt:lpstr>Questions</vt:lpstr>
      <vt:lpstr>Tools for Reform Teaching</vt:lpstr>
      <vt:lpstr>Tools of Reform Teaching: The importance of a teaching goal</vt:lpstr>
      <vt:lpstr>Tools of Reform Teaching: The importance of a teaching goal</vt:lpstr>
      <vt:lpstr>Hypothetical Learning Trajectory Simon (1995)</vt:lpstr>
      <vt:lpstr>Hypothetical Learning Trajectory Simon (1995)</vt:lpstr>
      <vt:lpstr>Tools for Reform Teaching</vt:lpstr>
      <vt:lpstr>Sequencing</vt:lpstr>
      <vt:lpstr>Sequencing</vt:lpstr>
      <vt:lpstr>Transformational Records</vt:lpstr>
      <vt:lpstr>Counter-examples</vt:lpstr>
      <vt:lpstr>PowerPoint Presentation</vt:lpstr>
      <vt:lpstr>Selective Revoicing</vt:lpstr>
      <vt:lpstr>Selective Revoicing</vt:lpstr>
      <vt:lpstr>Scaffolding Student Discourse</vt:lpstr>
      <vt:lpstr>Video Viewing</vt:lpstr>
      <vt:lpstr>Video Viewing</vt:lpstr>
      <vt:lpstr>Questions for Video Viewing</vt:lpstr>
      <vt:lpstr>Presentations</vt:lpstr>
      <vt:lpstr>Presentation Write-up</vt:lpstr>
      <vt:lpstr>Observations</vt:lpstr>
      <vt:lpstr>Exit Card Reflections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Carolyn</dc:creator>
  <cp:lastModifiedBy>Carolyn</cp:lastModifiedBy>
  <cp:revision>117</cp:revision>
  <dcterms:created xsi:type="dcterms:W3CDTF">2011-07-24T20:20:48Z</dcterms:created>
  <dcterms:modified xsi:type="dcterms:W3CDTF">2011-08-11T16:18:24Z</dcterms:modified>
</cp:coreProperties>
</file>